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
  </p:notesMasterIdLst>
  <p:sldIdLst>
    <p:sldId id="256" r:id="rId3"/>
    <p:sldId id="257" r:id="rId4"/>
    <p:sldId id="259" r:id="rId5"/>
    <p:sldId id="260" r:id="rId6"/>
    <p:sldId id="261" r:id="rId7"/>
    <p:sldId id="262" r:id="rId8"/>
    <p:sldId id="263" r:id="rId9"/>
    <p:sldId id="264" r:id="rId10"/>
  </p:sldIdLst>
  <p:sldSz cx="9144000" cy="5143500" type="screen16x9"/>
  <p:notesSz cx="6858000" cy="9144000"/>
  <p:embeddedFontLst>
    <p:embeddedFont>
      <p:font typeface="Dosis" pitchFamily="2" charset="0"/>
      <p:regular r:id="rId12"/>
      <p:bold r:id="rId13"/>
    </p:embeddedFont>
    <p:embeddedFont>
      <p:font typeface="Roboto" panose="020000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linkedin.com/in/nurul-ilahi-husnah27/" TargetMode="External"/><Relationship Id="rId4" Type="http://schemas.openxmlformats.org/officeDocument/2006/relationships/hyperlink" Target="mailto:nurulilahihusnah3@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localhost:8888/notebooks/Mini%20Project%20(Portofolio)/Investigate%20Hotel%20Business%20using%20Data%20Visualization/Investigate%20Hotel%20Business%20using%20Data%20Visualization.ipynb"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Times New Roman" panose="02020603050405020304" pitchFamily="18" charset="0"/>
                <a:ea typeface="Dosis"/>
                <a:cs typeface="Times New Roman" panose="02020603050405020304" pitchFamily="18" charset="0"/>
                <a:sym typeface="Dosis"/>
              </a:rPr>
              <a:t>Investigate Business Hotel using Data Visualization</a:t>
            </a:r>
            <a:endParaRPr sz="3180" dirty="0">
              <a:latin typeface="Times New Roman" panose="02020603050405020304" pitchFamily="18" charset="0"/>
              <a:ea typeface="Dosis"/>
              <a:cs typeface="Times New Roman" panose="02020603050405020304" pitchFamily="18" charset="0"/>
              <a:sym typeface="Dosis"/>
            </a:endParaRPr>
          </a:p>
          <a:p>
            <a:pPr marL="0" lvl="0" indent="0" algn="ctr" rtl="0">
              <a:spcBef>
                <a:spcPts val="0"/>
              </a:spcBef>
              <a:spcAft>
                <a:spcPts val="0"/>
              </a:spcAft>
              <a:buSzPts val="990"/>
              <a:buNone/>
            </a:pPr>
            <a:endParaRPr sz="3180" dirty="0">
              <a:latin typeface="Times New Roman" panose="02020603050405020304" pitchFamily="18" charset="0"/>
              <a:ea typeface="Dosis"/>
              <a:cs typeface="Times New Roman" panose="02020603050405020304" pitchFamily="18" charset="0"/>
              <a:sym typeface="Dosis"/>
            </a:endParaRPr>
          </a:p>
        </p:txBody>
      </p:sp>
      <p:sp>
        <p:nvSpPr>
          <p:cNvPr id="8" name="Google Shape;100;p25">
            <a:extLst>
              <a:ext uri="{FF2B5EF4-FFF2-40B4-BE49-F238E27FC236}">
                <a16:creationId xmlns:a16="http://schemas.microsoft.com/office/drawing/2014/main" id="{32AEAE46-A674-94F3-D25E-2C6D4DBA4777}"/>
              </a:ext>
            </a:extLst>
          </p:cNvPr>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Nurul Ilahi Husnah</a:t>
            </a:r>
            <a:endParaRPr lang="en-GB" sz="1800" b="0" i="0" u="none" strike="noStrike" dirty="0">
              <a:solidFill>
                <a:srgbClr val="000000"/>
              </a:solidFill>
              <a:effectLst/>
              <a:latin typeface="Dosis" pitchFamily="2" charset="0"/>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hlinkClick r:id="rId4"/>
              </a:rPr>
              <a:t>n</a:t>
            </a:r>
            <a:r>
              <a:rPr lang="en" sz="1200" dirty="0">
                <a:latin typeface="Dosis"/>
                <a:ea typeface="Dosis"/>
                <a:cs typeface="Dosis"/>
                <a:sym typeface="Dosis"/>
                <a:hlinkClick r:id="rId4"/>
              </a:rPr>
              <a:t>urulilahihusnah3@gmail.com</a:t>
            </a:r>
            <a:endParaRPr lang="en" sz="1200" dirty="0">
              <a:latin typeface="Dosis"/>
              <a:ea typeface="Dosis"/>
              <a:cs typeface="Dosis"/>
              <a:sym typeface="Dosis"/>
            </a:endParaRPr>
          </a:p>
          <a:p>
            <a:pPr>
              <a:buSzPts val="1100"/>
            </a:pPr>
            <a:r>
              <a:rPr lang="en-ID" sz="1200" dirty="0">
                <a:latin typeface="Dosis"/>
                <a:ea typeface="Dosis"/>
                <a:cs typeface="Dosis"/>
                <a:sym typeface="Dosis"/>
                <a:hlinkClick r:id="rId5"/>
              </a:rPr>
              <a:t>https://www.linkedin.com/in/nurul-ilahi-husnah27/</a:t>
            </a:r>
            <a:endParaRPr lang="en-ID" sz="1200" dirty="0">
              <a:latin typeface="Dosis"/>
              <a:ea typeface="Dosis"/>
              <a:cs typeface="Dosis"/>
              <a:sym typeface="Dosis"/>
            </a:endParaRPr>
          </a:p>
        </p:txBody>
      </p:sp>
      <p:pic>
        <p:nvPicPr>
          <p:cNvPr id="9" name="Google Shape;101;p25">
            <a:extLst>
              <a:ext uri="{FF2B5EF4-FFF2-40B4-BE49-F238E27FC236}">
                <a16:creationId xmlns:a16="http://schemas.microsoft.com/office/drawing/2014/main" id="{1368C65D-8B59-3999-330F-13A552A034F9}"/>
              </a:ext>
            </a:extLst>
          </p:cNvPr>
          <p:cNvPicPr preferRelativeResize="0"/>
          <p:nvPr/>
        </p:nvPicPr>
        <p:blipFill rotWithShape="1">
          <a:blip r:embed="rId6">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 name="Google Shape;102;p25">
            <a:extLst>
              <a:ext uri="{FF2B5EF4-FFF2-40B4-BE49-F238E27FC236}">
                <a16:creationId xmlns:a16="http://schemas.microsoft.com/office/drawing/2014/main" id="{C7CDA3CD-95BC-A212-E889-14FDC26885CE}"/>
              </a:ext>
            </a:extLst>
          </p:cNvPr>
          <p:cNvSpPr txBox="1">
            <a:spLocks/>
          </p:cNvSpPr>
          <p:nvPr/>
        </p:nvSpPr>
        <p:spPr>
          <a:xfrm>
            <a:off x="4697623" y="246056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GB" sz="1400" dirty="0">
                <a:latin typeface="Dosis" pitchFamily="2" charset="0"/>
              </a:rPr>
              <a:t>“A junior data science, has the ability to Identify, Collect, Clean, </a:t>
            </a:r>
            <a:r>
              <a:rPr lang="en-GB" sz="1400" dirty="0" err="1">
                <a:latin typeface="Dosis" pitchFamily="2" charset="0"/>
              </a:rPr>
              <a:t>Analyze</a:t>
            </a:r>
            <a:r>
              <a:rPr lang="en-GB" sz="1400" dirty="0">
                <a:latin typeface="Dosis" pitchFamily="2" charset="0"/>
              </a:rPr>
              <a:t> data, and Interpret the results of the </a:t>
            </a:r>
            <a:r>
              <a:rPr lang="en-GB" sz="1400" dirty="0" err="1">
                <a:latin typeface="Dosis" pitchFamily="2" charset="0"/>
              </a:rPr>
              <a:t>analyzed</a:t>
            </a:r>
            <a:r>
              <a:rPr lang="en-GB" sz="1400" dirty="0">
                <a:latin typeface="Dosis" pitchFamily="2" charset="0"/>
              </a:rPr>
              <a:t> data. Always use data for decision making, familiar with Tableau, Python, </a:t>
            </a:r>
            <a:r>
              <a:rPr lang="en-GB" sz="1400" dirty="0" err="1">
                <a:latin typeface="Dosis" pitchFamily="2" charset="0"/>
              </a:rPr>
              <a:t>PostgreSql</a:t>
            </a:r>
            <a:r>
              <a:rPr lang="en-GB" sz="1400" dirty="0">
                <a:latin typeface="Dosis" pitchFamily="2" charset="0"/>
              </a:rPr>
              <a:t>. Passionate about developing talents and loves challenges and new things Currently improving skills for several tools in a '</a:t>
            </a:r>
            <a:r>
              <a:rPr lang="en-GB" sz="1400" dirty="0" err="1">
                <a:latin typeface="Dosis" pitchFamily="2" charset="0"/>
              </a:rPr>
              <a:t>Rakamin</a:t>
            </a:r>
            <a:r>
              <a:rPr lang="en-GB" sz="1400" dirty="0">
                <a:latin typeface="Dosis" pitchFamily="2" charset="0"/>
              </a:rPr>
              <a:t> Data Science Bootcamp’ “.</a:t>
            </a:r>
            <a:endParaRPr lang="en-ID" sz="1400" dirty="0">
              <a:latin typeface="Dosis" pitchFamily="2" charset="0"/>
              <a:ea typeface="Nunito"/>
              <a:cs typeface="Nunito"/>
              <a:sym typeface="Nunito"/>
            </a:endParaRPr>
          </a:p>
        </p:txBody>
      </p:sp>
      <p:pic>
        <p:nvPicPr>
          <p:cNvPr id="11" name="Picture 10">
            <a:extLst>
              <a:ext uri="{FF2B5EF4-FFF2-40B4-BE49-F238E27FC236}">
                <a16:creationId xmlns:a16="http://schemas.microsoft.com/office/drawing/2014/main" id="{E140F22F-AE80-AD31-11B2-F7D0BEE979EA}"/>
              </a:ext>
            </a:extLst>
          </p:cNvPr>
          <p:cNvPicPr>
            <a:picLocks noChangeAspect="1"/>
          </p:cNvPicPr>
          <p:nvPr/>
        </p:nvPicPr>
        <p:blipFill>
          <a:blip r:embed="rId7"/>
          <a:stretch>
            <a:fillRect/>
          </a:stretch>
        </p:blipFill>
        <p:spPr>
          <a:xfrm>
            <a:off x="4572000" y="592450"/>
            <a:ext cx="1387950" cy="1387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415817-C65E-5748-D427-EDF0C2539D49}"/>
              </a:ext>
            </a:extLst>
          </p:cNvPr>
          <p:cNvSpPr>
            <a:spLocks noGrp="1"/>
          </p:cNvSpPr>
          <p:nvPr>
            <p:ph type="body" idx="1"/>
          </p:nvPr>
        </p:nvSpPr>
        <p:spPr>
          <a:xfrm>
            <a:off x="311700" y="560525"/>
            <a:ext cx="8520600" cy="4008350"/>
          </a:xfrm>
        </p:spPr>
        <p:txBody>
          <a:bodyPr/>
          <a:lstStyle/>
          <a:p>
            <a:pPr marL="114300" indent="0">
              <a:buNone/>
            </a:pPr>
            <a:r>
              <a:rPr lang="en-ID" sz="1200" b="0" i="0" dirty="0" err="1">
                <a:solidFill>
                  <a:schemeClr val="tx1"/>
                </a:solidFill>
                <a:effectLst/>
                <a:latin typeface="Times New Roman" panose="02020603050405020304" pitchFamily="18" charset="0"/>
                <a:cs typeface="Times New Roman" panose="02020603050405020304" pitchFamily="18" charset="0"/>
              </a:rPr>
              <a:t>Berikut</a:t>
            </a:r>
            <a:r>
              <a:rPr lang="en-ID" sz="1200" b="0" i="0" dirty="0">
                <a:solidFill>
                  <a:schemeClr val="tx1"/>
                </a:solidFill>
                <a:effectLst/>
                <a:latin typeface="Times New Roman" panose="02020603050405020304" pitchFamily="18" charset="0"/>
                <a:cs typeface="Times New Roman" panose="02020603050405020304" pitchFamily="18" charset="0"/>
              </a:rPr>
              <a:t> </a:t>
            </a:r>
            <a:r>
              <a:rPr lang="en-ID" sz="1200" b="0" i="0" dirty="0" err="1">
                <a:solidFill>
                  <a:schemeClr val="tx1"/>
                </a:solidFill>
                <a:effectLst/>
                <a:latin typeface="Times New Roman" panose="02020603050405020304" pitchFamily="18" charset="0"/>
                <a:cs typeface="Times New Roman" panose="02020603050405020304" pitchFamily="18" charset="0"/>
              </a:rPr>
              <a:t>adalah</a:t>
            </a:r>
            <a:r>
              <a:rPr lang="en-ID" sz="1200" dirty="0">
                <a:solidFill>
                  <a:schemeClr val="tx1"/>
                </a:solidFill>
                <a:latin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cs typeface="Times New Roman" panose="02020603050405020304" pitchFamily="18" charset="0"/>
              </a:rPr>
              <a:t>tahapan</a:t>
            </a:r>
            <a:r>
              <a:rPr lang="en-ID" sz="1200" dirty="0">
                <a:solidFill>
                  <a:schemeClr val="tx1"/>
                </a:solidFill>
                <a:latin typeface="Times New Roman" panose="02020603050405020304" pitchFamily="18" charset="0"/>
                <a:cs typeface="Times New Roman" panose="02020603050405020304" pitchFamily="18" charset="0"/>
              </a:rPr>
              <a:t> - </a:t>
            </a:r>
            <a:r>
              <a:rPr lang="en-ID" sz="1200" dirty="0" err="1">
                <a:solidFill>
                  <a:schemeClr val="tx1"/>
                </a:solidFill>
                <a:latin typeface="Times New Roman" panose="02020603050405020304" pitchFamily="18" charset="0"/>
                <a:cs typeface="Times New Roman" panose="02020603050405020304" pitchFamily="18" charset="0"/>
              </a:rPr>
              <a:t>tahapan</a:t>
            </a:r>
            <a:r>
              <a:rPr lang="en-ID" sz="1200" dirty="0">
                <a:solidFill>
                  <a:schemeClr val="tx1"/>
                </a:solidFill>
                <a:latin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cs typeface="Times New Roman" panose="02020603050405020304" pitchFamily="18" charset="0"/>
              </a:rPr>
              <a:t>dalam</a:t>
            </a:r>
            <a:r>
              <a:rPr lang="en-ID" sz="1200" dirty="0">
                <a:solidFill>
                  <a:schemeClr val="tx1"/>
                </a:solidFill>
                <a:latin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cs typeface="Times New Roman" panose="02020603050405020304" pitchFamily="18" charset="0"/>
              </a:rPr>
              <a:t>melakukan</a:t>
            </a:r>
            <a:r>
              <a:rPr lang="en-ID" sz="1200" dirty="0">
                <a:solidFill>
                  <a:schemeClr val="tx1"/>
                </a:solidFill>
                <a:latin typeface="Times New Roman" panose="02020603050405020304" pitchFamily="18" charset="0"/>
                <a:cs typeface="Times New Roman" panose="02020603050405020304" pitchFamily="18" charset="0"/>
              </a:rPr>
              <a:t> Data </a:t>
            </a:r>
            <a:r>
              <a:rPr lang="en-ID" sz="1200" dirty="0" err="1">
                <a:solidFill>
                  <a:schemeClr val="tx1"/>
                </a:solidFill>
                <a:latin typeface="Times New Roman" panose="02020603050405020304" pitchFamily="18" charset="0"/>
                <a:cs typeface="Times New Roman" panose="02020603050405020304" pitchFamily="18" charset="0"/>
              </a:rPr>
              <a:t>Procesing</a:t>
            </a:r>
            <a:r>
              <a:rPr lang="en-ID" sz="1200" b="0" i="0" dirty="0">
                <a:solidFill>
                  <a:schemeClr val="tx1"/>
                </a:solidFill>
                <a:effectLst/>
                <a:latin typeface="Times New Roman" panose="02020603050405020304" pitchFamily="18" charset="0"/>
                <a:cs typeface="Times New Roman" panose="02020603050405020304" pitchFamily="18" charset="0"/>
              </a:rPr>
              <a:t>:</a:t>
            </a:r>
          </a:p>
          <a:p>
            <a:pPr>
              <a:buSzPct val="100000"/>
              <a:buFont typeface="+mj-lt"/>
              <a:buAutoNum type="arabicPeriod"/>
            </a:pPr>
            <a:r>
              <a:rPr lang="en-ID" sz="1200" dirty="0" err="1">
                <a:solidFill>
                  <a:schemeClr val="tx1"/>
                </a:solidFill>
                <a:latin typeface="Times New Roman" panose="02020603050405020304" pitchFamily="18" charset="0"/>
                <a:cs typeface="Times New Roman" panose="02020603050405020304" pitchFamily="18" charset="0"/>
              </a:rPr>
              <a:t>Menghandle</a:t>
            </a:r>
            <a:r>
              <a:rPr lang="en-ID" sz="1200" dirty="0">
                <a:solidFill>
                  <a:schemeClr val="tx1"/>
                </a:solidFill>
                <a:latin typeface="Times New Roman" panose="02020603050405020304" pitchFamily="18" charset="0"/>
                <a:cs typeface="Times New Roman" panose="02020603050405020304" pitchFamily="18" charset="0"/>
              </a:rPr>
              <a:t> Missing Value = </a:t>
            </a:r>
            <a:r>
              <a:rPr lang="en-ID" sz="1200" dirty="0" err="1">
                <a:solidFill>
                  <a:schemeClr val="tx1"/>
                </a:solidFill>
                <a:latin typeface="Times New Roman" panose="02020603050405020304" pitchFamily="18" charset="0"/>
                <a:cs typeface="Times New Roman" panose="02020603050405020304" pitchFamily="18" charset="0"/>
              </a:rPr>
              <a:t>U</a:t>
            </a:r>
            <a:r>
              <a:rPr lang="en-ID" sz="1200" b="0" i="0" dirty="0" err="1">
                <a:solidFill>
                  <a:schemeClr val="tx1"/>
                </a:solidFill>
                <a:effectLst/>
                <a:latin typeface="Times New Roman" panose="02020603050405020304" pitchFamily="18" charset="0"/>
                <a:cs typeface="Times New Roman" panose="02020603050405020304" pitchFamily="18" charset="0"/>
              </a:rPr>
              <a:t>ntuk</a:t>
            </a:r>
            <a:r>
              <a:rPr lang="en-ID" sz="1200" b="0" i="0" dirty="0">
                <a:solidFill>
                  <a:schemeClr val="tx1"/>
                </a:solidFill>
                <a:effectLst/>
                <a:latin typeface="Times New Roman" panose="02020603050405020304" pitchFamily="18" charset="0"/>
                <a:cs typeface="Times New Roman" panose="02020603050405020304" pitchFamily="18" charset="0"/>
              </a:rPr>
              <a:t> </a:t>
            </a:r>
            <a:r>
              <a:rPr lang="en-ID" sz="1200" b="0" i="0" dirty="0" err="1">
                <a:solidFill>
                  <a:schemeClr val="tx1"/>
                </a:solidFill>
                <a:effectLst/>
                <a:latin typeface="Times New Roman" panose="02020603050405020304" pitchFamily="18" charset="0"/>
                <a:cs typeface="Times New Roman" panose="02020603050405020304" pitchFamily="18" charset="0"/>
              </a:rPr>
              <a:t>menghindari</a:t>
            </a:r>
            <a:r>
              <a:rPr lang="en-ID" sz="1200" b="0" i="0" dirty="0">
                <a:solidFill>
                  <a:schemeClr val="tx1"/>
                </a:solidFill>
                <a:effectLst/>
                <a:latin typeface="Times New Roman" panose="02020603050405020304" pitchFamily="18" charset="0"/>
                <a:cs typeface="Times New Roman" panose="02020603050405020304" pitchFamily="18" charset="0"/>
              </a:rPr>
              <a:t> </a:t>
            </a:r>
            <a:r>
              <a:rPr lang="en-ID" sz="1200" b="0" i="0" dirty="0" err="1">
                <a:solidFill>
                  <a:schemeClr val="tx1"/>
                </a:solidFill>
                <a:effectLst/>
                <a:latin typeface="Times New Roman" panose="02020603050405020304" pitchFamily="18" charset="0"/>
                <a:cs typeface="Times New Roman" panose="02020603050405020304" pitchFamily="18" charset="0"/>
              </a:rPr>
              <a:t>masalah</a:t>
            </a:r>
            <a:r>
              <a:rPr lang="en-ID" sz="1200" b="0" i="0" dirty="0">
                <a:solidFill>
                  <a:schemeClr val="tx1"/>
                </a:solidFill>
                <a:effectLst/>
                <a:latin typeface="Times New Roman" panose="02020603050405020304" pitchFamily="18" charset="0"/>
                <a:cs typeface="Times New Roman" panose="02020603050405020304" pitchFamily="18" charset="0"/>
              </a:rPr>
              <a:t> yang </a:t>
            </a:r>
            <a:r>
              <a:rPr lang="en-ID" sz="1200" b="0" i="0" dirty="0" err="1">
                <a:solidFill>
                  <a:schemeClr val="tx1"/>
                </a:solidFill>
                <a:effectLst/>
                <a:latin typeface="Times New Roman" panose="02020603050405020304" pitchFamily="18" charset="0"/>
                <a:cs typeface="Times New Roman" panose="02020603050405020304" pitchFamily="18" charset="0"/>
              </a:rPr>
              <a:t>mungkin</a:t>
            </a:r>
            <a:r>
              <a:rPr lang="en-ID" sz="1200" b="0" i="0" dirty="0">
                <a:solidFill>
                  <a:schemeClr val="tx1"/>
                </a:solidFill>
                <a:effectLst/>
                <a:latin typeface="Times New Roman" panose="02020603050405020304" pitchFamily="18" charset="0"/>
                <a:cs typeface="Times New Roman" panose="02020603050405020304" pitchFamily="18" charset="0"/>
              </a:rPr>
              <a:t> </a:t>
            </a:r>
            <a:r>
              <a:rPr lang="en-ID" sz="1200" b="0" i="0" dirty="0" err="1">
                <a:solidFill>
                  <a:schemeClr val="tx1"/>
                </a:solidFill>
                <a:effectLst/>
                <a:latin typeface="Times New Roman" panose="02020603050405020304" pitchFamily="18" charset="0"/>
                <a:cs typeface="Times New Roman" panose="02020603050405020304" pitchFamily="18" charset="0"/>
              </a:rPr>
              <a:t>timbul</a:t>
            </a:r>
            <a:r>
              <a:rPr lang="en-ID" sz="1200" b="0" i="0" dirty="0">
                <a:solidFill>
                  <a:schemeClr val="tx1"/>
                </a:solidFill>
                <a:effectLst/>
                <a:latin typeface="Times New Roman" panose="02020603050405020304" pitchFamily="18" charset="0"/>
                <a:cs typeface="Times New Roman" panose="02020603050405020304" pitchFamily="18" charset="0"/>
              </a:rPr>
              <a:t> </a:t>
            </a:r>
            <a:r>
              <a:rPr lang="en-ID" sz="1200" b="0" i="0" dirty="0" err="1">
                <a:solidFill>
                  <a:schemeClr val="tx1"/>
                </a:solidFill>
                <a:effectLst/>
                <a:latin typeface="Times New Roman" panose="02020603050405020304" pitchFamily="18" charset="0"/>
                <a:cs typeface="Times New Roman" panose="02020603050405020304" pitchFamily="18" charset="0"/>
              </a:rPr>
              <a:t>saat</a:t>
            </a:r>
            <a:r>
              <a:rPr lang="en-ID" sz="1200" b="0" i="0" dirty="0">
                <a:solidFill>
                  <a:schemeClr val="tx1"/>
                </a:solidFill>
                <a:effectLst/>
                <a:latin typeface="Times New Roman" panose="02020603050405020304" pitchFamily="18" charset="0"/>
                <a:cs typeface="Times New Roman" panose="02020603050405020304" pitchFamily="18" charset="0"/>
              </a:rPr>
              <a:t> </a:t>
            </a:r>
            <a:r>
              <a:rPr lang="en-ID" sz="1200" b="0" i="0" dirty="0" err="1">
                <a:solidFill>
                  <a:schemeClr val="tx1"/>
                </a:solidFill>
                <a:effectLst/>
                <a:latin typeface="Times New Roman" panose="02020603050405020304" pitchFamily="18" charset="0"/>
                <a:cs typeface="Times New Roman" panose="02020603050405020304" pitchFamily="18" charset="0"/>
              </a:rPr>
              <a:t>analisis</a:t>
            </a:r>
            <a:r>
              <a:rPr lang="en-ID" sz="1200" dirty="0">
                <a:solidFill>
                  <a:schemeClr val="tx1"/>
                </a:solidFill>
                <a:latin typeface="Times New Roman" panose="02020603050405020304" pitchFamily="18" charset="0"/>
                <a:cs typeface="Times New Roman" panose="02020603050405020304" pitchFamily="18" charset="0"/>
              </a:rPr>
              <a:t>.</a:t>
            </a:r>
          </a:p>
          <a:p>
            <a:pPr>
              <a:buSzPct val="100000"/>
              <a:buFont typeface="+mj-lt"/>
              <a:buAutoNum type="arabicPeriod"/>
            </a:pPr>
            <a:r>
              <a:rPr lang="en-ID" sz="1200" dirty="0" err="1">
                <a:solidFill>
                  <a:schemeClr val="tx1"/>
                </a:solidFill>
                <a:latin typeface="Times New Roman" panose="02020603050405020304" pitchFamily="18" charset="0"/>
                <a:cs typeface="Times New Roman" panose="02020603050405020304" pitchFamily="18" charset="0"/>
              </a:rPr>
              <a:t>Mendrop</a:t>
            </a:r>
            <a:r>
              <a:rPr lang="en-ID" sz="1200" dirty="0">
                <a:solidFill>
                  <a:schemeClr val="tx1"/>
                </a:solidFill>
                <a:latin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cs typeface="Times New Roman" panose="02020603050405020304" pitchFamily="18" charset="0"/>
              </a:rPr>
              <a:t>kolom</a:t>
            </a:r>
            <a:r>
              <a:rPr lang="en-ID" sz="1200" dirty="0">
                <a:solidFill>
                  <a:schemeClr val="tx1"/>
                </a:solidFill>
                <a:latin typeface="Times New Roman" panose="02020603050405020304" pitchFamily="18" charset="0"/>
                <a:cs typeface="Times New Roman" panose="02020603050405020304" pitchFamily="18" charset="0"/>
              </a:rPr>
              <a:t> yang </a:t>
            </a:r>
            <a:r>
              <a:rPr lang="en-ID" sz="1200" dirty="0" err="1">
                <a:solidFill>
                  <a:schemeClr val="tx1"/>
                </a:solidFill>
                <a:latin typeface="Times New Roman" panose="02020603050405020304" pitchFamily="18" charset="0"/>
                <a:cs typeface="Times New Roman" panose="02020603050405020304" pitchFamily="18" charset="0"/>
              </a:rPr>
              <a:t>memiliki</a:t>
            </a:r>
            <a:r>
              <a:rPr lang="en-ID" sz="1200" dirty="0">
                <a:solidFill>
                  <a:schemeClr val="tx1"/>
                </a:solidFill>
                <a:latin typeface="Times New Roman" panose="02020603050405020304" pitchFamily="18" charset="0"/>
                <a:cs typeface="Times New Roman" panose="02020603050405020304" pitchFamily="18" charset="0"/>
              </a:rPr>
              <a:t> data </a:t>
            </a:r>
            <a:r>
              <a:rPr lang="en-ID" sz="1200" dirty="0" err="1">
                <a:solidFill>
                  <a:schemeClr val="tx1"/>
                </a:solidFill>
                <a:latin typeface="Times New Roman" panose="02020603050405020304" pitchFamily="18" charset="0"/>
                <a:cs typeface="Times New Roman" panose="02020603050405020304" pitchFamily="18" charset="0"/>
              </a:rPr>
              <a:t>kosong</a:t>
            </a:r>
            <a:r>
              <a:rPr lang="en-ID" sz="1200" dirty="0">
                <a:solidFill>
                  <a:schemeClr val="tx1"/>
                </a:solidFill>
                <a:latin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cs typeface="Times New Roman" panose="02020603050405020304" pitchFamily="18" charset="0"/>
              </a:rPr>
              <a:t>yg</a:t>
            </a:r>
            <a:r>
              <a:rPr lang="en-ID" sz="1200" dirty="0">
                <a:solidFill>
                  <a:schemeClr val="tx1"/>
                </a:solidFill>
                <a:latin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cs typeface="Times New Roman" panose="02020603050405020304" pitchFamily="18" charset="0"/>
              </a:rPr>
              <a:t>lebih</a:t>
            </a:r>
            <a:r>
              <a:rPr lang="en-ID" sz="1200" dirty="0">
                <a:solidFill>
                  <a:schemeClr val="tx1"/>
                </a:solidFill>
                <a:latin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cs typeface="Times New Roman" panose="02020603050405020304" pitchFamily="18" charset="0"/>
              </a:rPr>
              <a:t>dari</a:t>
            </a:r>
            <a:r>
              <a:rPr lang="en-ID" sz="1200" dirty="0">
                <a:solidFill>
                  <a:schemeClr val="tx1"/>
                </a:solidFill>
                <a:latin typeface="Times New Roman" panose="02020603050405020304" pitchFamily="18" charset="0"/>
                <a:cs typeface="Times New Roman" panose="02020603050405020304" pitchFamily="18" charset="0"/>
              </a:rPr>
              <a:t> 10% </a:t>
            </a:r>
            <a:endParaRPr lang="en-ID" sz="1200" b="0" i="0" dirty="0">
              <a:solidFill>
                <a:schemeClr val="tx1"/>
              </a:solidFill>
              <a:effectLst/>
              <a:latin typeface="Times New Roman" panose="02020603050405020304" pitchFamily="18" charset="0"/>
              <a:cs typeface="Times New Roman" panose="02020603050405020304" pitchFamily="18" charset="0"/>
            </a:endParaRPr>
          </a:p>
          <a:p>
            <a:pPr marL="114300" indent="0">
              <a:buNone/>
            </a:pPr>
            <a:endParaRPr lang="en-ID" dirty="0">
              <a:solidFill>
                <a:schemeClr val="tx1"/>
              </a:solidFill>
              <a:latin typeface="Söhne"/>
            </a:endParaRPr>
          </a:p>
        </p:txBody>
      </p:sp>
      <p:sp>
        <p:nvSpPr>
          <p:cNvPr id="4" name="Google Shape;113;p27">
            <a:extLst>
              <a:ext uri="{FF2B5EF4-FFF2-40B4-BE49-F238E27FC236}">
                <a16:creationId xmlns:a16="http://schemas.microsoft.com/office/drawing/2014/main" id="{28CF474E-87D2-BB9D-7828-26D01B386F17}"/>
              </a:ext>
            </a:extLst>
          </p:cNvPr>
          <p:cNvSpPr txBox="1">
            <a:spLocks/>
          </p:cNvSpPr>
          <p:nvPr/>
        </p:nvSpPr>
        <p:spPr>
          <a:xfrm>
            <a:off x="467826" y="-12175"/>
            <a:ext cx="78660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b="1" dirty="0">
                <a:solidFill>
                  <a:schemeClr val="bg1"/>
                </a:solidFill>
              </a:rPr>
              <a:t>Data Preprocessing</a:t>
            </a:r>
          </a:p>
        </p:txBody>
      </p:sp>
      <p:pic>
        <p:nvPicPr>
          <p:cNvPr id="6" name="Picture 5">
            <a:extLst>
              <a:ext uri="{FF2B5EF4-FFF2-40B4-BE49-F238E27FC236}">
                <a16:creationId xmlns:a16="http://schemas.microsoft.com/office/drawing/2014/main" id="{3D530234-E6C8-279F-3EF1-78E9903E4ACA}"/>
              </a:ext>
            </a:extLst>
          </p:cNvPr>
          <p:cNvPicPr>
            <a:picLocks noChangeAspect="1"/>
          </p:cNvPicPr>
          <p:nvPr/>
        </p:nvPicPr>
        <p:blipFill>
          <a:blip r:embed="rId2"/>
          <a:stretch>
            <a:fillRect/>
          </a:stretch>
        </p:blipFill>
        <p:spPr>
          <a:xfrm>
            <a:off x="467826" y="1318437"/>
            <a:ext cx="2307272" cy="3572540"/>
          </a:xfrm>
          <a:prstGeom prst="rect">
            <a:avLst/>
          </a:prstGeom>
        </p:spPr>
      </p:pic>
      <p:sp>
        <p:nvSpPr>
          <p:cNvPr id="7" name="Arrow: Right 6">
            <a:extLst>
              <a:ext uri="{FF2B5EF4-FFF2-40B4-BE49-F238E27FC236}">
                <a16:creationId xmlns:a16="http://schemas.microsoft.com/office/drawing/2014/main" id="{0EBC16F9-03CE-ECA9-2772-C8355EB9F105}"/>
              </a:ext>
            </a:extLst>
          </p:cNvPr>
          <p:cNvSpPr/>
          <p:nvPr/>
        </p:nvSpPr>
        <p:spPr>
          <a:xfrm>
            <a:off x="2794684" y="2477910"/>
            <a:ext cx="522674" cy="4247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Picture 10">
            <a:extLst>
              <a:ext uri="{FF2B5EF4-FFF2-40B4-BE49-F238E27FC236}">
                <a16:creationId xmlns:a16="http://schemas.microsoft.com/office/drawing/2014/main" id="{08934381-985E-C393-C0AB-738B6206385F}"/>
              </a:ext>
            </a:extLst>
          </p:cNvPr>
          <p:cNvPicPr>
            <a:picLocks noChangeAspect="1"/>
          </p:cNvPicPr>
          <p:nvPr/>
        </p:nvPicPr>
        <p:blipFill rotWithShape="1">
          <a:blip r:embed="rId3"/>
          <a:srcRect l="21081" r="2918"/>
          <a:stretch/>
        </p:blipFill>
        <p:spPr>
          <a:xfrm>
            <a:off x="3317358" y="1318437"/>
            <a:ext cx="2721936" cy="3475185"/>
          </a:xfrm>
          <a:prstGeom prst="rect">
            <a:avLst/>
          </a:prstGeom>
        </p:spPr>
      </p:pic>
      <p:pic>
        <p:nvPicPr>
          <p:cNvPr id="13" name="Picture 12">
            <a:extLst>
              <a:ext uri="{FF2B5EF4-FFF2-40B4-BE49-F238E27FC236}">
                <a16:creationId xmlns:a16="http://schemas.microsoft.com/office/drawing/2014/main" id="{6785936F-0BF5-F2CE-15B5-115720C6BE1D}"/>
              </a:ext>
            </a:extLst>
          </p:cNvPr>
          <p:cNvPicPr>
            <a:picLocks noChangeAspect="1"/>
          </p:cNvPicPr>
          <p:nvPr/>
        </p:nvPicPr>
        <p:blipFill>
          <a:blip r:embed="rId4"/>
          <a:stretch>
            <a:fillRect/>
          </a:stretch>
        </p:blipFill>
        <p:spPr>
          <a:xfrm>
            <a:off x="6581554" y="1135709"/>
            <a:ext cx="1796901" cy="572701"/>
          </a:xfrm>
          <a:prstGeom prst="rect">
            <a:avLst/>
          </a:prstGeom>
        </p:spPr>
      </p:pic>
      <p:pic>
        <p:nvPicPr>
          <p:cNvPr id="15" name="Picture 14">
            <a:extLst>
              <a:ext uri="{FF2B5EF4-FFF2-40B4-BE49-F238E27FC236}">
                <a16:creationId xmlns:a16="http://schemas.microsoft.com/office/drawing/2014/main" id="{43762C76-943A-01FC-9CF3-560D9393BEA5}"/>
              </a:ext>
            </a:extLst>
          </p:cNvPr>
          <p:cNvPicPr>
            <a:picLocks noChangeAspect="1"/>
          </p:cNvPicPr>
          <p:nvPr/>
        </p:nvPicPr>
        <p:blipFill>
          <a:blip r:embed="rId5"/>
          <a:stretch>
            <a:fillRect/>
          </a:stretch>
        </p:blipFill>
        <p:spPr>
          <a:xfrm>
            <a:off x="6581555" y="1708410"/>
            <a:ext cx="1945758" cy="3087906"/>
          </a:xfrm>
          <a:prstGeom prst="rect">
            <a:avLst/>
          </a:prstGeom>
        </p:spPr>
      </p:pic>
      <p:sp>
        <p:nvSpPr>
          <p:cNvPr id="16" name="Arrow: Right 15">
            <a:extLst>
              <a:ext uri="{FF2B5EF4-FFF2-40B4-BE49-F238E27FC236}">
                <a16:creationId xmlns:a16="http://schemas.microsoft.com/office/drawing/2014/main" id="{965723AC-65CB-418B-A9A7-FB283BF6B7FF}"/>
              </a:ext>
            </a:extLst>
          </p:cNvPr>
          <p:cNvSpPr/>
          <p:nvPr/>
        </p:nvSpPr>
        <p:spPr>
          <a:xfrm>
            <a:off x="6039294" y="2446012"/>
            <a:ext cx="522674" cy="4247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563712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DC59BD-92C5-5084-267F-F83B124133A3}"/>
              </a:ext>
            </a:extLst>
          </p:cNvPr>
          <p:cNvSpPr>
            <a:spLocks noGrp="1"/>
          </p:cNvSpPr>
          <p:nvPr>
            <p:ph type="body" idx="1"/>
          </p:nvPr>
        </p:nvSpPr>
        <p:spPr>
          <a:xfrm>
            <a:off x="311700" y="691116"/>
            <a:ext cx="8520600" cy="3877759"/>
          </a:xfrm>
        </p:spPr>
        <p:txBody>
          <a:bodyPr/>
          <a:lstStyle/>
          <a:p>
            <a:pPr marL="114300" indent="0">
              <a:buNone/>
            </a:pPr>
            <a:r>
              <a:rPr lang="en-GB" sz="1200" dirty="0">
                <a:latin typeface="Times New Roman" panose="02020603050405020304" pitchFamily="18" charset="0"/>
                <a:cs typeface="Times New Roman" panose="02020603050405020304" pitchFamily="18" charset="0"/>
              </a:rPr>
              <a:t>3. </a:t>
            </a:r>
            <a:r>
              <a:rPr lang="en-GB" sz="1200" dirty="0" err="1">
                <a:latin typeface="Times New Roman" panose="02020603050405020304" pitchFamily="18" charset="0"/>
                <a:cs typeface="Times New Roman" panose="02020603050405020304" pitchFamily="18" charset="0"/>
              </a:rPr>
              <a:t>Menghandle</a:t>
            </a:r>
            <a:r>
              <a:rPr lang="en-GB" sz="1200" dirty="0">
                <a:latin typeface="Times New Roman" panose="02020603050405020304" pitchFamily="18" charset="0"/>
                <a:cs typeface="Times New Roman" panose="02020603050405020304" pitchFamily="18" charset="0"/>
              </a:rPr>
              <a:t> type data yang tidak </a:t>
            </a:r>
            <a:r>
              <a:rPr lang="en-GB" sz="1200" dirty="0" err="1">
                <a:latin typeface="Times New Roman" panose="02020603050405020304" pitchFamily="18" charset="0"/>
                <a:cs typeface="Times New Roman" panose="02020603050405020304" pitchFamily="18" charset="0"/>
              </a:rPr>
              <a:t>sesuai</a:t>
            </a:r>
            <a:endParaRPr lang="en-GB" sz="1200" dirty="0">
              <a:latin typeface="Times New Roman" panose="02020603050405020304" pitchFamily="18" charset="0"/>
              <a:cs typeface="Times New Roman" panose="02020603050405020304" pitchFamily="18" charset="0"/>
            </a:endParaRPr>
          </a:p>
          <a:p>
            <a:pPr marL="114300" indent="0">
              <a:buNone/>
            </a:pPr>
            <a:endParaRPr lang="en-ID" dirty="0"/>
          </a:p>
        </p:txBody>
      </p:sp>
      <p:sp>
        <p:nvSpPr>
          <p:cNvPr id="4" name="Google Shape;113;p27">
            <a:extLst>
              <a:ext uri="{FF2B5EF4-FFF2-40B4-BE49-F238E27FC236}">
                <a16:creationId xmlns:a16="http://schemas.microsoft.com/office/drawing/2014/main" id="{70A532B9-1B55-82D7-A6E4-11F226D9FABB}"/>
              </a:ext>
            </a:extLst>
          </p:cNvPr>
          <p:cNvSpPr txBox="1">
            <a:spLocks/>
          </p:cNvSpPr>
          <p:nvPr/>
        </p:nvSpPr>
        <p:spPr>
          <a:xfrm>
            <a:off x="467826" y="10633"/>
            <a:ext cx="78660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b="1" dirty="0">
                <a:solidFill>
                  <a:schemeClr val="bg1"/>
                </a:solidFill>
              </a:rPr>
              <a:t>Data Preprocessing</a:t>
            </a:r>
          </a:p>
        </p:txBody>
      </p:sp>
      <p:pic>
        <p:nvPicPr>
          <p:cNvPr id="6" name="Picture 5">
            <a:extLst>
              <a:ext uri="{FF2B5EF4-FFF2-40B4-BE49-F238E27FC236}">
                <a16:creationId xmlns:a16="http://schemas.microsoft.com/office/drawing/2014/main" id="{B6C7D8A5-4EB2-4FA9-FF79-18CF2A6B9B4B}"/>
              </a:ext>
            </a:extLst>
          </p:cNvPr>
          <p:cNvPicPr>
            <a:picLocks noChangeAspect="1"/>
          </p:cNvPicPr>
          <p:nvPr/>
        </p:nvPicPr>
        <p:blipFill>
          <a:blip r:embed="rId2"/>
          <a:stretch>
            <a:fillRect/>
          </a:stretch>
        </p:blipFill>
        <p:spPr>
          <a:xfrm>
            <a:off x="627315" y="1073995"/>
            <a:ext cx="3021052" cy="3400408"/>
          </a:xfrm>
          <a:prstGeom prst="rect">
            <a:avLst/>
          </a:prstGeom>
        </p:spPr>
      </p:pic>
      <p:sp>
        <p:nvSpPr>
          <p:cNvPr id="7" name="Arrow: Right 6">
            <a:extLst>
              <a:ext uri="{FF2B5EF4-FFF2-40B4-BE49-F238E27FC236}">
                <a16:creationId xmlns:a16="http://schemas.microsoft.com/office/drawing/2014/main" id="{E52FED2F-EBC8-F5E1-4370-EE1338474620}"/>
              </a:ext>
            </a:extLst>
          </p:cNvPr>
          <p:cNvSpPr/>
          <p:nvPr/>
        </p:nvSpPr>
        <p:spPr>
          <a:xfrm>
            <a:off x="3648367" y="2485791"/>
            <a:ext cx="478465" cy="2884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3BA95C02-A44B-D1FE-821E-59F70D46F96C}"/>
              </a:ext>
            </a:extLst>
          </p:cNvPr>
          <p:cNvPicPr>
            <a:picLocks noChangeAspect="1"/>
          </p:cNvPicPr>
          <p:nvPr/>
        </p:nvPicPr>
        <p:blipFill rotWithShape="1">
          <a:blip r:embed="rId3"/>
          <a:srcRect l="16131"/>
          <a:stretch/>
        </p:blipFill>
        <p:spPr>
          <a:xfrm>
            <a:off x="4089665" y="1014335"/>
            <a:ext cx="2811939" cy="838200"/>
          </a:xfrm>
          <a:prstGeom prst="rect">
            <a:avLst/>
          </a:prstGeom>
        </p:spPr>
      </p:pic>
      <p:pic>
        <p:nvPicPr>
          <p:cNvPr id="11" name="Picture 10">
            <a:extLst>
              <a:ext uri="{FF2B5EF4-FFF2-40B4-BE49-F238E27FC236}">
                <a16:creationId xmlns:a16="http://schemas.microsoft.com/office/drawing/2014/main" id="{1F624225-38B0-21D3-C010-78693E7BA930}"/>
              </a:ext>
            </a:extLst>
          </p:cNvPr>
          <p:cNvPicPr>
            <a:picLocks noChangeAspect="1"/>
          </p:cNvPicPr>
          <p:nvPr/>
        </p:nvPicPr>
        <p:blipFill>
          <a:blip r:embed="rId4"/>
          <a:stretch>
            <a:fillRect/>
          </a:stretch>
        </p:blipFill>
        <p:spPr>
          <a:xfrm>
            <a:off x="4089665" y="1852535"/>
            <a:ext cx="2463753" cy="2906459"/>
          </a:xfrm>
          <a:prstGeom prst="rect">
            <a:avLst/>
          </a:prstGeom>
        </p:spPr>
      </p:pic>
    </p:spTree>
    <p:extLst>
      <p:ext uri="{BB962C8B-B14F-4D97-AF65-F5344CB8AC3E}">
        <p14:creationId xmlns:p14="http://schemas.microsoft.com/office/powerpoint/2010/main" val="355178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A9A44373-D46B-2497-7687-DB858081C5E1}"/>
              </a:ext>
            </a:extLst>
          </p:cNvPr>
          <p:cNvSpPr>
            <a:spLocks noGrp="1"/>
          </p:cNvSpPr>
          <p:nvPr>
            <p:ph type="body" idx="1"/>
          </p:nvPr>
        </p:nvSpPr>
        <p:spPr>
          <a:xfrm>
            <a:off x="311700" y="691116"/>
            <a:ext cx="8520600" cy="3877759"/>
          </a:xfrm>
        </p:spPr>
        <p:txBody>
          <a:bodyPr/>
          <a:lstStyle/>
          <a:p>
            <a:pPr marL="114300" indent="0">
              <a:buNone/>
            </a:pPr>
            <a:r>
              <a:rPr lang="en-GB" sz="1200" dirty="0">
                <a:latin typeface="Times New Roman" panose="02020603050405020304" pitchFamily="18" charset="0"/>
                <a:cs typeface="Times New Roman" panose="02020603050405020304" pitchFamily="18" charset="0"/>
              </a:rPr>
              <a:t>4. </a:t>
            </a:r>
            <a:r>
              <a:rPr lang="en-GB" sz="1200" dirty="0" err="1">
                <a:latin typeface="Times New Roman" panose="02020603050405020304" pitchFamily="18" charset="0"/>
                <a:cs typeface="Times New Roman" panose="02020603050405020304" pitchFamily="18" charset="0"/>
              </a:rPr>
              <a:t>Menghandle</a:t>
            </a:r>
            <a:r>
              <a:rPr lang="en-GB" sz="1200" dirty="0">
                <a:latin typeface="Times New Roman" panose="02020603050405020304" pitchFamily="18" charset="0"/>
                <a:cs typeface="Times New Roman" panose="02020603050405020304" pitchFamily="18" charset="0"/>
              </a:rPr>
              <a:t> value yg tidak </a:t>
            </a:r>
            <a:r>
              <a:rPr lang="en-GB" sz="1200" dirty="0" err="1">
                <a:latin typeface="Times New Roman" panose="02020603050405020304" pitchFamily="18" charset="0"/>
                <a:cs typeface="Times New Roman" panose="02020603050405020304" pitchFamily="18" charset="0"/>
              </a:rPr>
              <a:t>sesuai</a:t>
            </a:r>
            <a:r>
              <a:rPr lang="en-GB" sz="1200" dirty="0">
                <a:latin typeface="Times New Roman" panose="02020603050405020304" pitchFamily="18" charset="0"/>
                <a:cs typeface="Times New Roman" panose="02020603050405020304" pitchFamily="18" charset="0"/>
              </a:rPr>
              <a:t>.</a:t>
            </a:r>
          </a:p>
          <a:p>
            <a:pPr marL="114300" indent="0">
              <a:buNone/>
            </a:pPr>
            <a:r>
              <a:rPr lang="en-GB" sz="1200" dirty="0">
                <a:latin typeface="Times New Roman" panose="02020603050405020304" pitchFamily="18" charset="0"/>
                <a:cs typeface="Times New Roman" panose="02020603050405020304" pitchFamily="18" charset="0"/>
              </a:rPr>
              <a:t>5. </a:t>
            </a:r>
            <a:r>
              <a:rPr lang="en-GB" sz="1200" dirty="0" err="1">
                <a:latin typeface="Times New Roman" panose="02020603050405020304" pitchFamily="18" charset="0"/>
                <a:cs typeface="Times New Roman" panose="02020603050405020304" pitchFamily="18" charset="0"/>
              </a:rPr>
              <a:t>Menghandle</a:t>
            </a:r>
            <a:r>
              <a:rPr lang="en-GB" sz="1200" dirty="0">
                <a:latin typeface="Times New Roman" panose="02020603050405020304" pitchFamily="18" charset="0"/>
                <a:cs typeface="Times New Roman" panose="02020603050405020304" pitchFamily="18" charset="0"/>
              </a:rPr>
              <a:t> Total Customer</a:t>
            </a:r>
          </a:p>
          <a:p>
            <a:pPr marL="114300" indent="0">
              <a:buNone/>
            </a:pPr>
            <a:endParaRPr lang="en-GB" dirty="0"/>
          </a:p>
          <a:p>
            <a:pPr marL="114300" indent="0">
              <a:buNone/>
            </a:pPr>
            <a:endParaRPr lang="en-ID" dirty="0"/>
          </a:p>
        </p:txBody>
      </p:sp>
      <p:sp>
        <p:nvSpPr>
          <p:cNvPr id="5" name="Google Shape;113;p27">
            <a:extLst>
              <a:ext uri="{FF2B5EF4-FFF2-40B4-BE49-F238E27FC236}">
                <a16:creationId xmlns:a16="http://schemas.microsoft.com/office/drawing/2014/main" id="{216B018E-93EE-FE7C-F2C7-699F699BF88D}"/>
              </a:ext>
            </a:extLst>
          </p:cNvPr>
          <p:cNvSpPr txBox="1">
            <a:spLocks/>
          </p:cNvSpPr>
          <p:nvPr/>
        </p:nvSpPr>
        <p:spPr>
          <a:xfrm>
            <a:off x="467826" y="10633"/>
            <a:ext cx="7866000" cy="5727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b="1" dirty="0">
                <a:solidFill>
                  <a:schemeClr val="bg1"/>
                </a:solidFill>
              </a:rPr>
              <a:t>Data Preprocessing</a:t>
            </a:r>
          </a:p>
        </p:txBody>
      </p:sp>
      <p:pic>
        <p:nvPicPr>
          <p:cNvPr id="11" name="Picture 10">
            <a:extLst>
              <a:ext uri="{FF2B5EF4-FFF2-40B4-BE49-F238E27FC236}">
                <a16:creationId xmlns:a16="http://schemas.microsoft.com/office/drawing/2014/main" id="{CC84C64B-DDD5-5AA6-0195-7BB914C11B48}"/>
              </a:ext>
            </a:extLst>
          </p:cNvPr>
          <p:cNvPicPr>
            <a:picLocks noChangeAspect="1"/>
          </p:cNvPicPr>
          <p:nvPr/>
        </p:nvPicPr>
        <p:blipFill>
          <a:blip r:embed="rId2"/>
          <a:stretch>
            <a:fillRect/>
          </a:stretch>
        </p:blipFill>
        <p:spPr>
          <a:xfrm>
            <a:off x="311700" y="1317164"/>
            <a:ext cx="3973221" cy="2281238"/>
          </a:xfrm>
          <a:prstGeom prst="rect">
            <a:avLst/>
          </a:prstGeom>
        </p:spPr>
      </p:pic>
      <p:pic>
        <p:nvPicPr>
          <p:cNvPr id="13" name="Picture 12">
            <a:extLst>
              <a:ext uri="{FF2B5EF4-FFF2-40B4-BE49-F238E27FC236}">
                <a16:creationId xmlns:a16="http://schemas.microsoft.com/office/drawing/2014/main" id="{AD3424B3-CBD0-1F26-2AFD-D6788E393088}"/>
              </a:ext>
            </a:extLst>
          </p:cNvPr>
          <p:cNvPicPr>
            <a:picLocks noChangeAspect="1"/>
          </p:cNvPicPr>
          <p:nvPr/>
        </p:nvPicPr>
        <p:blipFill>
          <a:blip r:embed="rId3"/>
          <a:stretch>
            <a:fillRect/>
          </a:stretch>
        </p:blipFill>
        <p:spPr>
          <a:xfrm>
            <a:off x="4668942" y="1317164"/>
            <a:ext cx="3770128" cy="1676400"/>
          </a:xfrm>
          <a:prstGeom prst="rect">
            <a:avLst/>
          </a:prstGeom>
        </p:spPr>
      </p:pic>
    </p:spTree>
    <p:extLst>
      <p:ext uri="{BB962C8B-B14F-4D97-AF65-F5344CB8AC3E}">
        <p14:creationId xmlns:p14="http://schemas.microsoft.com/office/powerpoint/2010/main" val="780324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bg1"/>
                </a:solidFill>
                <a:latin typeface="Roboto"/>
                <a:ea typeface="Roboto"/>
                <a:cs typeface="Roboto"/>
                <a:sym typeface="Roboto"/>
              </a:rPr>
              <a:t>Monthly Hotel Booking Analysis Based on Hotel Type</a:t>
            </a:r>
            <a:endParaRPr sz="1798" dirty="0">
              <a:solidFill>
                <a:schemeClr val="bg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lang="en-GB" sz="1500" dirty="0">
              <a:solidFill>
                <a:schemeClr val="dk1"/>
              </a:solidFill>
            </a:endParaRPr>
          </a:p>
          <a:p>
            <a:pPr marL="0" lvl="0" indent="0" algn="l" rtl="0">
              <a:spcBef>
                <a:spcPts val="0"/>
              </a:spcBef>
              <a:spcAft>
                <a:spcPts val="1200"/>
              </a:spcAft>
              <a:buNone/>
            </a:pPr>
            <a:endParaRPr lang="en-ID" sz="1500" dirty="0">
              <a:solidFill>
                <a:schemeClr val="dk1"/>
              </a:solidFill>
            </a:endParaRPr>
          </a:p>
          <a:p>
            <a:pPr marL="0" lvl="0" indent="0" algn="l" rtl="0">
              <a:spcBef>
                <a:spcPts val="0"/>
              </a:spcBef>
              <a:spcAft>
                <a:spcPts val="1200"/>
              </a:spcAft>
              <a:buNone/>
            </a:pPr>
            <a:endParaRPr lang="en-ID" sz="1500" dirty="0">
              <a:solidFill>
                <a:schemeClr val="dk1"/>
              </a:solidFill>
            </a:endParaRPr>
          </a:p>
          <a:p>
            <a:pPr marL="0" lvl="0" indent="0" algn="l" rtl="0">
              <a:spcBef>
                <a:spcPts val="0"/>
              </a:spcBef>
              <a:spcAft>
                <a:spcPts val="1200"/>
              </a:spcAft>
              <a:buNone/>
            </a:pPr>
            <a:endParaRPr lang="en-ID" sz="1500" dirty="0">
              <a:solidFill>
                <a:schemeClr val="dk1"/>
              </a:solidFill>
            </a:endParaRPr>
          </a:p>
          <a:p>
            <a:pPr marL="0" lvl="0" indent="0" algn="l" rtl="0">
              <a:spcBef>
                <a:spcPts val="0"/>
              </a:spcBef>
              <a:spcAft>
                <a:spcPts val="1200"/>
              </a:spcAft>
              <a:buNone/>
            </a:pPr>
            <a:endParaRPr lang="en-ID" sz="1500" dirty="0">
              <a:solidFill>
                <a:schemeClr val="dk1"/>
              </a:solidFill>
            </a:endParaRPr>
          </a:p>
          <a:p>
            <a:pPr marL="0" lvl="0" indent="0" algn="l" rtl="0">
              <a:spcBef>
                <a:spcPts val="0"/>
              </a:spcBef>
              <a:spcAft>
                <a:spcPts val="1200"/>
              </a:spcAft>
              <a:buNone/>
            </a:pPr>
            <a:endParaRPr lang="en-ID" sz="1500" dirty="0">
              <a:solidFill>
                <a:schemeClr val="dk1"/>
              </a:solidFill>
            </a:endParaRPr>
          </a:p>
          <a:p>
            <a:pPr marL="0" lvl="0" indent="0" algn="l" rtl="0">
              <a:spcBef>
                <a:spcPts val="0"/>
              </a:spcBef>
              <a:spcAft>
                <a:spcPts val="1200"/>
              </a:spcAft>
              <a:buNone/>
            </a:pPr>
            <a:endParaRPr lang="en-ID" sz="1500" dirty="0">
              <a:solidFill>
                <a:schemeClr val="dk1"/>
              </a:solidFill>
            </a:endParaRPr>
          </a:p>
          <a:p>
            <a:pPr marL="0" lvl="0" indent="0" algn="l" rtl="0">
              <a:spcBef>
                <a:spcPts val="0"/>
              </a:spcBef>
              <a:spcAft>
                <a:spcPts val="1200"/>
              </a:spcAft>
              <a:buNone/>
            </a:pPr>
            <a:endParaRPr lang="en-ID" sz="1500" dirty="0">
              <a:solidFill>
                <a:schemeClr val="dk1"/>
              </a:solidFill>
            </a:endParaRPr>
          </a:p>
        </p:txBody>
      </p:sp>
      <p:sp>
        <p:nvSpPr>
          <p:cNvPr id="4" name="TextBox 3">
            <a:extLst>
              <a:ext uri="{FF2B5EF4-FFF2-40B4-BE49-F238E27FC236}">
                <a16:creationId xmlns:a16="http://schemas.microsoft.com/office/drawing/2014/main" id="{7B390E50-C96D-673D-8F60-9CFEB9EE2845}"/>
              </a:ext>
            </a:extLst>
          </p:cNvPr>
          <p:cNvSpPr txBox="1"/>
          <p:nvPr/>
        </p:nvSpPr>
        <p:spPr>
          <a:xfrm>
            <a:off x="479268" y="4000749"/>
            <a:ext cx="7887749" cy="830997"/>
          </a:xfrm>
          <a:prstGeom prst="rect">
            <a:avLst/>
          </a:prstGeom>
          <a:noFill/>
        </p:spPr>
        <p:txBody>
          <a:bodyPr wrap="square" rtlCol="0">
            <a:spAutoFit/>
          </a:bodyPr>
          <a:lstStyle/>
          <a:p>
            <a:r>
              <a:rPr lang="en-GB" sz="1200" dirty="0">
                <a:latin typeface="Times New Roman" panose="02020603050405020304" pitchFamily="18" charset="0"/>
                <a:cs typeface="Times New Roman" panose="02020603050405020304" pitchFamily="18" charset="0"/>
              </a:rPr>
              <a:t>Dari hasil Analisa </a:t>
            </a:r>
            <a:r>
              <a:rPr lang="en-GB" sz="1200" dirty="0" err="1">
                <a:latin typeface="Times New Roman" panose="02020603050405020304" pitchFamily="18" charset="0"/>
                <a:cs typeface="Times New Roman" panose="02020603050405020304" pitchFamily="18" charset="0"/>
              </a:rPr>
              <a:t>terlihat</a:t>
            </a:r>
            <a:r>
              <a:rPr lang="en-GB" sz="1200" dirty="0">
                <a:latin typeface="Times New Roman" panose="02020603050405020304" pitchFamily="18" charset="0"/>
                <a:cs typeface="Times New Roman" panose="02020603050405020304" pitchFamily="18" charset="0"/>
              </a:rPr>
              <a:t> pada </a:t>
            </a:r>
            <a:r>
              <a:rPr lang="en-GB" sz="1200" dirty="0" err="1">
                <a:latin typeface="Times New Roman" panose="02020603050405020304" pitchFamily="18" charset="0"/>
                <a:cs typeface="Times New Roman" panose="02020603050405020304" pitchFamily="18" charset="0"/>
              </a:rPr>
              <a:t>grapik</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bahwa</a:t>
            </a:r>
            <a:r>
              <a:rPr lang="en-GB" sz="1200" dirty="0">
                <a:latin typeface="Times New Roman" panose="02020603050405020304" pitchFamily="18" charset="0"/>
                <a:cs typeface="Times New Roman" panose="02020603050405020304" pitchFamily="18" charset="0"/>
              </a:rPr>
              <a:t> pada waktu </a:t>
            </a:r>
            <a:r>
              <a:rPr lang="en-GB" sz="1200" dirty="0" err="1">
                <a:latin typeface="Times New Roman" panose="02020603050405020304" pitchFamily="18" charset="0"/>
                <a:cs typeface="Times New Roman" panose="02020603050405020304" pitchFamily="18" charset="0"/>
              </a:rPr>
              <a:t>tertentu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pengunjung</a:t>
            </a:r>
            <a:r>
              <a:rPr lang="en-GB" sz="1200" dirty="0">
                <a:latin typeface="Times New Roman" panose="02020603050405020304" pitchFamily="18" charset="0"/>
                <a:cs typeface="Times New Roman" panose="02020603050405020304" pitchFamily="18" charset="0"/>
              </a:rPr>
              <a:t> hotel yang </a:t>
            </a:r>
            <a:r>
              <a:rPr lang="en-GB" sz="1200" dirty="0" err="1">
                <a:latin typeface="Times New Roman" panose="02020603050405020304" pitchFamily="18" charset="0"/>
                <a:cs typeface="Times New Roman" panose="02020603050405020304" pitchFamily="18" charset="0"/>
              </a:rPr>
              <a:t>berlibu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lrbih</a:t>
            </a:r>
            <a:r>
              <a:rPr lang="en-GB" sz="1200" dirty="0">
                <a:latin typeface="Times New Roman" panose="02020603050405020304" pitchFamily="18" charset="0"/>
                <a:cs typeface="Times New Roman" panose="02020603050405020304" pitchFamily="18" charset="0"/>
              </a:rPr>
              <a:t> memilih untuk menggunakan City Hotel </a:t>
            </a:r>
            <a:r>
              <a:rPr lang="en-GB" sz="1200" dirty="0" err="1">
                <a:latin typeface="Times New Roman" panose="02020603050405020304" pitchFamily="18" charset="0"/>
                <a:cs typeface="Times New Roman" panose="02020603050405020304" pitchFamily="18" charset="0"/>
              </a:rPr>
              <a:t>dibandingkan</a:t>
            </a:r>
            <a:r>
              <a:rPr lang="en-GB" sz="1200" dirty="0">
                <a:latin typeface="Times New Roman" panose="02020603050405020304" pitchFamily="18" charset="0"/>
                <a:cs typeface="Times New Roman" panose="02020603050405020304" pitchFamily="18" charset="0"/>
              </a:rPr>
              <a:t> dengan resort hotel. Untuk Resort Hotel </a:t>
            </a:r>
            <a:r>
              <a:rPr lang="en-GB" sz="1200" dirty="0" err="1">
                <a:latin typeface="Times New Roman" panose="02020603050405020304" pitchFamily="18" charset="0"/>
                <a:cs typeface="Times New Roman" panose="02020603050405020304" pitchFamily="18" charset="0"/>
              </a:rPr>
              <a:t>pertumbuhannya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cukup</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stagnan</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berbeda</a:t>
            </a:r>
            <a:r>
              <a:rPr lang="en-GB" sz="1200" dirty="0">
                <a:latin typeface="Times New Roman" panose="02020603050405020304" pitchFamily="18" charset="0"/>
                <a:cs typeface="Times New Roman" panose="02020603050405020304" pitchFamily="18" charset="0"/>
              </a:rPr>
              <a:t> dengan City Hotel dimana </a:t>
            </a:r>
            <a:r>
              <a:rPr lang="en-GB" sz="1200" dirty="0" err="1">
                <a:latin typeface="Times New Roman" panose="02020603050405020304" pitchFamily="18" charset="0"/>
                <a:cs typeface="Times New Roman" panose="02020603050405020304" pitchFamily="18" charset="0"/>
              </a:rPr>
              <a:t>terjadi</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peningkatan</a:t>
            </a:r>
            <a:r>
              <a:rPr lang="en-GB" sz="1200" dirty="0">
                <a:latin typeface="Times New Roman" panose="02020603050405020304" pitchFamily="18" charset="0"/>
                <a:cs typeface="Times New Roman" panose="02020603050405020304" pitchFamily="18" charset="0"/>
              </a:rPr>
              <a:t> di </a:t>
            </a:r>
            <a:r>
              <a:rPr lang="en-GB" sz="1200" dirty="0" err="1">
                <a:latin typeface="Times New Roman" panose="02020603050405020304" pitchFamily="18" charset="0"/>
                <a:cs typeface="Times New Roman" panose="02020603050405020304" pitchFamily="18" charset="0"/>
              </a:rPr>
              <a:t>bulan</a:t>
            </a:r>
            <a:r>
              <a:rPr lang="en-GB" sz="1200" dirty="0">
                <a:latin typeface="Times New Roman" panose="02020603050405020304" pitchFamily="18" charset="0"/>
                <a:cs typeface="Times New Roman" panose="02020603050405020304" pitchFamily="18" charset="0"/>
              </a:rPr>
              <a:t> June – </a:t>
            </a:r>
            <a:r>
              <a:rPr lang="en-GB" sz="1200" dirty="0" err="1">
                <a:latin typeface="Times New Roman" panose="02020603050405020304" pitchFamily="18" charset="0"/>
                <a:cs typeface="Times New Roman" panose="02020603050405020304" pitchFamily="18" charset="0"/>
              </a:rPr>
              <a:t>Agustus</a:t>
            </a:r>
            <a:r>
              <a:rPr lang="en-GB" sz="1200" dirty="0">
                <a:latin typeface="Times New Roman" panose="02020603050405020304" pitchFamily="18" charset="0"/>
                <a:cs typeface="Times New Roman" panose="02020603050405020304" pitchFamily="18" charset="0"/>
              </a:rPr>
              <a:t> dan November </a:t>
            </a:r>
            <a:r>
              <a:rPr lang="en-GB" sz="1200" dirty="0" err="1">
                <a:latin typeface="Times New Roman" panose="02020603050405020304" pitchFamily="18" charset="0"/>
                <a:cs typeface="Times New Roman" panose="02020603050405020304" pitchFamily="18" charset="0"/>
              </a:rPr>
              <a:t>akhir</a:t>
            </a:r>
            <a:r>
              <a:rPr lang="en-GB" sz="1200" dirty="0">
                <a:latin typeface="Times New Roman" panose="02020603050405020304" pitchFamily="18" charset="0"/>
                <a:cs typeface="Times New Roman" panose="02020603050405020304" pitchFamily="18" charset="0"/>
              </a:rPr>
              <a:t> tahun. Untuk </a:t>
            </a:r>
            <a:r>
              <a:rPr lang="en-GB" sz="1200" dirty="0" err="1">
                <a:latin typeface="Times New Roman" panose="02020603050405020304" pitchFamily="18" charset="0"/>
                <a:cs typeface="Times New Roman" panose="02020603050405020304" pitchFamily="18" charset="0"/>
              </a:rPr>
              <a:t>asumsi</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sementara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peningkatan</a:t>
            </a:r>
            <a:r>
              <a:rPr lang="en-GB" sz="1200" dirty="0">
                <a:latin typeface="Times New Roman" panose="02020603050405020304" pitchFamily="18" charset="0"/>
                <a:cs typeface="Times New Roman" panose="02020603050405020304" pitchFamily="18" charset="0"/>
              </a:rPr>
              <a:t> jumlah </a:t>
            </a:r>
            <a:r>
              <a:rPr lang="en-GB" sz="1200" dirty="0" err="1">
                <a:latin typeface="Times New Roman" panose="02020603050405020304" pitchFamily="18" charset="0"/>
                <a:cs typeface="Times New Roman" panose="02020603050405020304" pitchFamily="18" charset="0"/>
              </a:rPr>
              <a:t>penginap</a:t>
            </a:r>
            <a:r>
              <a:rPr lang="en-GB" sz="1200" dirty="0">
                <a:latin typeface="Times New Roman" panose="02020603050405020304" pitchFamily="18" charset="0"/>
                <a:cs typeface="Times New Roman" panose="02020603050405020304" pitchFamily="18" charset="0"/>
              </a:rPr>
              <a:t> ini </a:t>
            </a:r>
            <a:r>
              <a:rPr lang="en-GB" sz="1200" dirty="0" err="1">
                <a:latin typeface="Times New Roman" panose="02020603050405020304" pitchFamily="18" charset="0"/>
                <a:cs typeface="Times New Roman" panose="02020603050405020304" pitchFamily="18" charset="0"/>
              </a:rPr>
              <a:t>dipicu</a:t>
            </a:r>
            <a:r>
              <a:rPr lang="en-GB" sz="1200" dirty="0">
                <a:latin typeface="Times New Roman" panose="02020603050405020304" pitchFamily="18" charset="0"/>
                <a:cs typeface="Times New Roman" panose="02020603050405020304" pitchFamily="18" charset="0"/>
              </a:rPr>
              <a:t> dengan adanya acara </a:t>
            </a:r>
            <a:r>
              <a:rPr lang="en-GB" sz="1200" dirty="0" err="1">
                <a:latin typeface="Times New Roman" panose="02020603050405020304" pitchFamily="18" charset="0"/>
                <a:cs typeface="Times New Roman" panose="02020603050405020304" pitchFamily="18" charset="0"/>
              </a:rPr>
              <a:t>besar</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keagaman</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libur</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sekolah</a:t>
            </a:r>
            <a:r>
              <a:rPr lang="en-GB" sz="1200" dirty="0">
                <a:latin typeface="Times New Roman" panose="02020603050405020304" pitchFamily="18" charset="0"/>
                <a:cs typeface="Times New Roman" panose="02020603050405020304" pitchFamily="18" charset="0"/>
              </a:rPr>
              <a:t>, Natal dan Tahun baru. </a:t>
            </a:r>
            <a:endParaRPr lang="en-ID"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498B35D-4A58-8AA9-327D-4CC3806C79FE}"/>
              </a:ext>
            </a:extLst>
          </p:cNvPr>
          <p:cNvPicPr>
            <a:picLocks noChangeAspect="1"/>
          </p:cNvPicPr>
          <p:nvPr/>
        </p:nvPicPr>
        <p:blipFill>
          <a:blip r:embed="rId3"/>
          <a:stretch>
            <a:fillRect/>
          </a:stretch>
        </p:blipFill>
        <p:spPr>
          <a:xfrm>
            <a:off x="377454" y="823775"/>
            <a:ext cx="8048847" cy="31380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500" dirty="0">
              <a:solidFill>
                <a:schemeClr val="dk1"/>
              </a:solidFill>
            </a:endParaRPr>
          </a:p>
        </p:txBody>
      </p:sp>
      <p:pic>
        <p:nvPicPr>
          <p:cNvPr id="3" name="Picture 2">
            <a:extLst>
              <a:ext uri="{FF2B5EF4-FFF2-40B4-BE49-F238E27FC236}">
                <a16:creationId xmlns:a16="http://schemas.microsoft.com/office/drawing/2014/main" id="{36C6A947-8971-EF1B-7608-743EC028EC88}"/>
              </a:ext>
            </a:extLst>
          </p:cNvPr>
          <p:cNvPicPr>
            <a:picLocks noChangeAspect="1"/>
          </p:cNvPicPr>
          <p:nvPr/>
        </p:nvPicPr>
        <p:blipFill>
          <a:blip r:embed="rId3"/>
          <a:stretch>
            <a:fillRect/>
          </a:stretch>
        </p:blipFill>
        <p:spPr>
          <a:xfrm>
            <a:off x="311700" y="600491"/>
            <a:ext cx="8520600" cy="3427393"/>
          </a:xfrm>
          <a:prstGeom prst="rect">
            <a:avLst/>
          </a:prstGeom>
        </p:spPr>
      </p:pic>
      <p:sp>
        <p:nvSpPr>
          <p:cNvPr id="4" name="TextBox 3">
            <a:extLst>
              <a:ext uri="{FF2B5EF4-FFF2-40B4-BE49-F238E27FC236}">
                <a16:creationId xmlns:a16="http://schemas.microsoft.com/office/drawing/2014/main" id="{82C43C48-5745-9A16-BD03-39A93DF588B2}"/>
              </a:ext>
            </a:extLst>
          </p:cNvPr>
          <p:cNvSpPr txBox="1"/>
          <p:nvPr/>
        </p:nvSpPr>
        <p:spPr>
          <a:xfrm>
            <a:off x="311700" y="4027884"/>
            <a:ext cx="8520600" cy="830997"/>
          </a:xfrm>
          <a:prstGeom prst="rect">
            <a:avLst/>
          </a:prstGeom>
          <a:noFill/>
        </p:spPr>
        <p:txBody>
          <a:bodyPr wrap="square" rtlCol="0">
            <a:spAutoFit/>
          </a:bodyPr>
          <a:lstStyle/>
          <a:p>
            <a:r>
              <a:rPr lang="en-ID" sz="1200" dirty="0" err="1">
                <a:latin typeface="Times New Roman" panose="02020603050405020304" pitchFamily="18" charset="0"/>
                <a:cs typeface="Times New Roman" panose="02020603050405020304" pitchFamily="18" charset="0"/>
              </a:rPr>
              <a:t>Untuk</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analisa</a:t>
            </a:r>
            <a:r>
              <a:rPr lang="en-ID" sz="1200" dirty="0">
                <a:latin typeface="Times New Roman" panose="02020603050405020304" pitchFamily="18" charset="0"/>
                <a:cs typeface="Times New Roman" panose="02020603050405020304" pitchFamily="18" charset="0"/>
              </a:rPr>
              <a:t> Stay duration </a:t>
            </a:r>
            <a:r>
              <a:rPr lang="en-ID" sz="1200" dirty="0" err="1">
                <a:latin typeface="Times New Roman" panose="02020603050405020304" pitchFamily="18" charset="0"/>
                <a:cs typeface="Times New Roman" panose="02020603050405020304" pitchFamily="18" charset="0"/>
              </a:rPr>
              <a:t>pemasn</a:t>
            </a:r>
            <a:r>
              <a:rPr lang="en-ID" sz="1200" dirty="0">
                <a:latin typeface="Times New Roman" panose="02020603050405020304" pitchFamily="18" charset="0"/>
                <a:cs typeface="Times New Roman" panose="02020603050405020304" pitchFamily="18" charset="0"/>
              </a:rPr>
              <a:t> hotel yang </a:t>
            </a:r>
            <a:r>
              <a:rPr lang="en-ID" sz="1200" dirty="0" err="1">
                <a:latin typeface="Times New Roman" panose="02020603050405020304" pitchFamily="18" charset="0"/>
                <a:cs typeface="Times New Roman" panose="02020603050405020304" pitchFamily="18" charset="0"/>
              </a:rPr>
              <a:t>tercancel</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untuk</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pengunjung</a:t>
            </a:r>
            <a:r>
              <a:rPr lang="en-ID" sz="1200" dirty="0">
                <a:latin typeface="Times New Roman" panose="02020603050405020304" pitchFamily="18" charset="0"/>
                <a:cs typeface="Times New Roman" panose="02020603050405020304" pitchFamily="18" charset="0"/>
              </a:rPr>
              <a:t> yang </a:t>
            </a:r>
            <a:r>
              <a:rPr lang="en-ID" sz="1200" dirty="0" err="1">
                <a:latin typeface="Times New Roman" panose="02020603050405020304" pitchFamily="18" charset="0"/>
                <a:cs typeface="Times New Roman" panose="02020603050405020304" pitchFamily="18" charset="0"/>
              </a:rPr>
              <a:t>masuk</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kategori</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menginap</a:t>
            </a:r>
            <a:r>
              <a:rPr lang="en-ID" sz="1200" dirty="0">
                <a:latin typeface="Times New Roman" panose="02020603050405020304" pitchFamily="18" charset="0"/>
                <a:cs typeface="Times New Roman" panose="02020603050405020304" pitchFamily="18" charset="0"/>
              </a:rPr>
              <a:t> A day </a:t>
            </a:r>
            <a:r>
              <a:rPr lang="en-ID" sz="1200" dirty="0" err="1">
                <a:latin typeface="Times New Roman" panose="02020603050405020304" pitchFamily="18" charset="0"/>
                <a:cs typeface="Times New Roman" panose="02020603050405020304" pitchFamily="18" charset="0"/>
              </a:rPr>
              <a:t>atau</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kurang</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satu</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minggu</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lebih</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banyak</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melakukan</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pembatalan</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pemesan</a:t>
            </a:r>
            <a:r>
              <a:rPr lang="en-ID" sz="1200" dirty="0">
                <a:latin typeface="Times New Roman" panose="02020603050405020304" pitchFamily="18" charset="0"/>
                <a:cs typeface="Times New Roman" panose="02020603050405020304" pitchFamily="18" charset="0"/>
              </a:rPr>
              <a:t> hotel </a:t>
            </a:r>
            <a:r>
              <a:rPr lang="en-ID" sz="1200" dirty="0" err="1">
                <a:latin typeface="Times New Roman" panose="02020603050405020304" pitchFamily="18" charset="0"/>
                <a:cs typeface="Times New Roman" panose="02020603050405020304" pitchFamily="18" charset="0"/>
              </a:rPr>
              <a:t>hal</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ini</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perlu</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dilakukan</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analisa</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lebih</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lanjut</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penyebabnya</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Kemungkinan</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sementara</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ada</a:t>
            </a:r>
            <a:r>
              <a:rPr lang="en-ID" sz="1200" dirty="0">
                <a:latin typeface="Times New Roman" panose="02020603050405020304" pitchFamily="18" charset="0"/>
                <a:cs typeface="Times New Roman" panose="02020603050405020304" pitchFamily="18" charset="0"/>
              </a:rPr>
              <a:t> pada </a:t>
            </a:r>
            <a:r>
              <a:rPr lang="en-ID" sz="1200" dirty="0" err="1">
                <a:latin typeface="Times New Roman" panose="02020603050405020304" pitchFamily="18" charset="0"/>
                <a:cs typeface="Times New Roman" panose="02020603050405020304" pitchFamily="18" charset="0"/>
              </a:rPr>
              <a:t>tingkat</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pelayanan</a:t>
            </a:r>
            <a:r>
              <a:rPr lang="en-ID" sz="1200" dirty="0">
                <a:latin typeface="Times New Roman" panose="02020603050405020304" pitchFamily="18" charset="0"/>
                <a:cs typeface="Times New Roman" panose="02020603050405020304" pitchFamily="18" charset="0"/>
              </a:rPr>
              <a:t> hotel yang </a:t>
            </a:r>
            <a:r>
              <a:rPr lang="en-ID" sz="1200" dirty="0" err="1">
                <a:latin typeface="Times New Roman" panose="02020603050405020304" pitchFamily="18" charset="0"/>
                <a:cs typeface="Times New Roman" panose="02020603050405020304" pitchFamily="18" charset="0"/>
              </a:rPr>
              <a:t>kurang</a:t>
            </a:r>
            <a:r>
              <a:rPr lang="en-ID" sz="1200" dirty="0">
                <a:latin typeface="Times New Roman" panose="02020603050405020304" pitchFamily="18" charset="0"/>
                <a:cs typeface="Times New Roman" panose="02020603050405020304" pitchFamily="18" charset="0"/>
              </a:rPr>
              <a:t>, Harga yang </a:t>
            </a:r>
            <a:r>
              <a:rPr lang="en-ID" sz="1200" dirty="0" err="1">
                <a:latin typeface="Times New Roman" panose="02020603050405020304" pitchFamily="18" charset="0"/>
                <a:cs typeface="Times New Roman" panose="02020603050405020304" pitchFamily="18" charset="0"/>
              </a:rPr>
              <a:t>tinggi</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fleksibelitas</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reservasi</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atau</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memang</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karena</a:t>
            </a:r>
            <a:r>
              <a:rPr lang="en-ID" sz="1200" dirty="0">
                <a:latin typeface="Times New Roman" panose="02020603050405020304" pitchFamily="18" charset="0"/>
                <a:cs typeface="Times New Roman" panose="02020603050405020304" pitchFamily="18" charset="0"/>
              </a:rPr>
              <a:t> </a:t>
            </a:r>
            <a:r>
              <a:rPr lang="en-ID" sz="1200" dirty="0" err="1">
                <a:latin typeface="Times New Roman" panose="02020603050405020304" pitchFamily="18" charset="0"/>
                <a:cs typeface="Times New Roman" panose="02020603050405020304" pitchFamily="18" charset="0"/>
              </a:rPr>
              <a:t>tujuan</a:t>
            </a:r>
            <a:r>
              <a:rPr lang="en-ID" sz="1200" dirty="0">
                <a:latin typeface="Times New Roman" panose="02020603050405020304" pitchFamily="18" charset="0"/>
                <a:cs typeface="Times New Roman" panose="02020603050405020304" pitchFamily="18" charset="0"/>
              </a:rPr>
              <a:t> destination.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3E2F-998F-9C11-8F74-32E9809DAD31}"/>
              </a:ext>
            </a:extLst>
          </p:cNvPr>
          <p:cNvSpPr>
            <a:spLocks noGrp="1"/>
          </p:cNvSpPr>
          <p:nvPr>
            <p:ph type="title"/>
          </p:nvPr>
        </p:nvSpPr>
        <p:spPr/>
        <p:txBody>
          <a:bodyPr>
            <a:normAutofit/>
          </a:bodyPr>
          <a:lstStyle/>
          <a:p>
            <a:r>
              <a:rPr lang="en" sz="1800" b="1" dirty="0">
                <a:latin typeface="Roboto"/>
                <a:ea typeface="Roboto"/>
                <a:cs typeface="Roboto"/>
                <a:sym typeface="Roboto"/>
              </a:rPr>
              <a:t>Impact Analysis of Lead Time on Hotel Bookings Cancellation Rate</a:t>
            </a:r>
            <a:endParaRPr lang="en-ID" sz="1800" dirty="0"/>
          </a:p>
        </p:txBody>
      </p:sp>
      <p:sp>
        <p:nvSpPr>
          <p:cNvPr id="3" name="Text Placeholder 2">
            <a:extLst>
              <a:ext uri="{FF2B5EF4-FFF2-40B4-BE49-F238E27FC236}">
                <a16:creationId xmlns:a16="http://schemas.microsoft.com/office/drawing/2014/main" id="{2DDC765F-87FE-99BD-80A5-1A55E69933FD}"/>
              </a:ext>
            </a:extLst>
          </p:cNvPr>
          <p:cNvSpPr>
            <a:spLocks noGrp="1"/>
          </p:cNvSpPr>
          <p:nvPr>
            <p:ph type="body" idx="1"/>
          </p:nvPr>
        </p:nvSpPr>
        <p:spPr>
          <a:xfrm>
            <a:off x="311700" y="560525"/>
            <a:ext cx="8520600" cy="4008350"/>
          </a:xfrm>
        </p:spPr>
        <p:txBody>
          <a:bodyPr/>
          <a:lstStyle/>
          <a:p>
            <a:pPr marL="114300" indent="0">
              <a:buNone/>
            </a:pPr>
            <a:endParaRPr lang="en-ID" dirty="0"/>
          </a:p>
        </p:txBody>
      </p:sp>
      <p:pic>
        <p:nvPicPr>
          <p:cNvPr id="5" name="Picture 4">
            <a:extLst>
              <a:ext uri="{FF2B5EF4-FFF2-40B4-BE49-F238E27FC236}">
                <a16:creationId xmlns:a16="http://schemas.microsoft.com/office/drawing/2014/main" id="{30F85527-BB0E-00F5-70B4-30ECF5023001}"/>
              </a:ext>
            </a:extLst>
          </p:cNvPr>
          <p:cNvPicPr>
            <a:picLocks noChangeAspect="1"/>
          </p:cNvPicPr>
          <p:nvPr/>
        </p:nvPicPr>
        <p:blipFill>
          <a:blip r:embed="rId2"/>
          <a:stretch>
            <a:fillRect/>
          </a:stretch>
        </p:blipFill>
        <p:spPr>
          <a:xfrm>
            <a:off x="311700" y="574625"/>
            <a:ext cx="8520600" cy="3051077"/>
          </a:xfrm>
          <a:prstGeom prst="rect">
            <a:avLst/>
          </a:prstGeom>
        </p:spPr>
      </p:pic>
      <p:sp>
        <p:nvSpPr>
          <p:cNvPr id="6" name="TextBox 5">
            <a:extLst>
              <a:ext uri="{FF2B5EF4-FFF2-40B4-BE49-F238E27FC236}">
                <a16:creationId xmlns:a16="http://schemas.microsoft.com/office/drawing/2014/main" id="{02FC6F89-10DD-165D-9A7F-88DE3B074791}"/>
              </a:ext>
            </a:extLst>
          </p:cNvPr>
          <p:cNvSpPr txBox="1"/>
          <p:nvPr/>
        </p:nvSpPr>
        <p:spPr>
          <a:xfrm>
            <a:off x="311700" y="3625702"/>
            <a:ext cx="8520600" cy="1200329"/>
          </a:xfrm>
          <a:prstGeom prst="rect">
            <a:avLst/>
          </a:prstGeom>
          <a:noFill/>
        </p:spPr>
        <p:txBody>
          <a:bodyPr wrap="square" rtlCol="0">
            <a:spAutoFit/>
          </a:bodyPr>
          <a:lstStyle/>
          <a:p>
            <a:pPr algn="l"/>
            <a:r>
              <a:rPr lang="en-ID" sz="1200" b="0" i="0" dirty="0" err="1">
                <a:solidFill>
                  <a:srgbClr val="000000"/>
                </a:solidFill>
                <a:effectLst/>
                <a:latin typeface="Times New Roman" panose="02020603050405020304" pitchFamily="18" charset="0"/>
                <a:cs typeface="Times New Roman" panose="02020603050405020304" pitchFamily="18" charset="0"/>
              </a:rPr>
              <a:t>Untuk</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analisa</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periode</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pemesanan</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hingga</a:t>
            </a:r>
            <a:r>
              <a:rPr lang="en-ID" sz="1200" b="0" i="0" dirty="0">
                <a:solidFill>
                  <a:srgbClr val="000000"/>
                </a:solidFill>
                <a:effectLst/>
                <a:latin typeface="Times New Roman" panose="02020603050405020304" pitchFamily="18" charset="0"/>
                <a:cs typeface="Times New Roman" panose="02020603050405020304" pitchFamily="18" charset="0"/>
              </a:rPr>
              <a:t> check </a:t>
            </a:r>
            <a:r>
              <a:rPr lang="en-ID" sz="1200" b="0" i="0" dirty="0" err="1">
                <a:solidFill>
                  <a:srgbClr val="000000"/>
                </a:solidFill>
                <a:effectLst/>
                <a:latin typeface="Times New Roman" panose="02020603050405020304" pitchFamily="18" charset="0"/>
                <a:cs typeface="Times New Roman" panose="02020603050405020304" pitchFamily="18" charset="0"/>
              </a:rPr>
              <a:t>ini</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lead_time</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terhadapt</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pembatalan</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terlihat</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tinggi</a:t>
            </a:r>
            <a:r>
              <a:rPr lang="en-ID" sz="1200" b="0" i="0" dirty="0">
                <a:solidFill>
                  <a:srgbClr val="000000"/>
                </a:solidFill>
                <a:effectLst/>
                <a:latin typeface="Times New Roman" panose="02020603050405020304" pitchFamily="18" charset="0"/>
                <a:cs typeface="Times New Roman" panose="02020603050405020304" pitchFamily="18" charset="0"/>
              </a:rPr>
              <a:t> di </a:t>
            </a:r>
            <a:r>
              <a:rPr lang="en-ID" sz="1200" b="0" i="0" dirty="0" err="1">
                <a:solidFill>
                  <a:srgbClr val="000000"/>
                </a:solidFill>
                <a:effectLst/>
                <a:latin typeface="Times New Roman" panose="02020603050405020304" pitchFamily="18" charset="0"/>
                <a:cs typeface="Times New Roman" panose="02020603050405020304" pitchFamily="18" charset="0"/>
              </a:rPr>
              <a:t>pemesanan</a:t>
            </a:r>
            <a:r>
              <a:rPr lang="en-ID" sz="1200" b="0" i="0" dirty="0">
                <a:solidFill>
                  <a:srgbClr val="000000"/>
                </a:solidFill>
                <a:effectLst/>
                <a:latin typeface="Times New Roman" panose="02020603050405020304" pitchFamily="18" charset="0"/>
                <a:cs typeface="Times New Roman" panose="02020603050405020304" pitchFamily="18" charset="0"/>
              </a:rPr>
              <a:t> di </a:t>
            </a:r>
            <a:r>
              <a:rPr lang="en-ID" sz="1200" b="0" i="0" dirty="0" err="1">
                <a:solidFill>
                  <a:srgbClr val="000000"/>
                </a:solidFill>
                <a:effectLst/>
                <a:latin typeface="Times New Roman" panose="02020603050405020304" pitchFamily="18" charset="0"/>
                <a:cs typeface="Times New Roman" panose="02020603050405020304" pitchFamily="18" charset="0"/>
              </a:rPr>
              <a:t>durasi</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dari</a:t>
            </a:r>
            <a:r>
              <a:rPr lang="en-ID" sz="1200" b="0" i="0" dirty="0">
                <a:solidFill>
                  <a:srgbClr val="000000"/>
                </a:solidFill>
                <a:effectLst/>
                <a:latin typeface="Times New Roman" panose="02020603050405020304" pitchFamily="18" charset="0"/>
                <a:cs typeface="Times New Roman" panose="02020603050405020304" pitchFamily="18" charset="0"/>
              </a:rPr>
              <a:t> 1 jam </a:t>
            </a:r>
            <a:r>
              <a:rPr lang="en-ID" sz="1200" b="0" i="0" dirty="0" err="1">
                <a:solidFill>
                  <a:srgbClr val="000000"/>
                </a:solidFill>
                <a:effectLst/>
                <a:latin typeface="Times New Roman" panose="02020603050405020304" pitchFamily="18" charset="0"/>
                <a:cs typeface="Times New Roman" panose="02020603050405020304" pitchFamily="18" charset="0"/>
              </a:rPr>
              <a:t>keatas</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untuk</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secara</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keseluruhan</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Perlu</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ada</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kebijakan</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baru</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untuk</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menentukan</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keputusan</a:t>
            </a:r>
            <a:r>
              <a:rPr lang="en-ID" sz="1200" b="0" i="0" dirty="0">
                <a:solidFill>
                  <a:srgbClr val="000000"/>
                </a:solidFill>
                <a:effectLst/>
                <a:latin typeface="Times New Roman" panose="02020603050405020304" pitchFamily="18" charset="0"/>
                <a:cs typeface="Times New Roman" panose="02020603050405020304" pitchFamily="18" charset="0"/>
              </a:rPr>
              <a:t> yang </a:t>
            </a:r>
            <a:r>
              <a:rPr lang="en-ID" sz="1200" b="0" i="0" dirty="0" err="1">
                <a:solidFill>
                  <a:srgbClr val="000000"/>
                </a:solidFill>
                <a:effectLst/>
                <a:latin typeface="Times New Roman" panose="02020603050405020304" pitchFamily="18" charset="0"/>
                <a:cs typeface="Times New Roman" panose="02020603050405020304" pitchFamily="18" charset="0"/>
              </a:rPr>
              <a:t>tepat</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untuk</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durasi</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lead_time</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Untuk</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menghindari</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pembatalan</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pemesanan</a:t>
            </a:r>
            <a:r>
              <a:rPr lang="en-ID" sz="1200" b="0" i="0" dirty="0">
                <a:solidFill>
                  <a:srgbClr val="000000"/>
                </a:solidFill>
                <a:effectLst/>
                <a:latin typeface="Times New Roman" panose="02020603050405020304" pitchFamily="18" charset="0"/>
                <a:cs typeface="Times New Roman" panose="02020603050405020304" pitchFamily="18" charset="0"/>
              </a:rPr>
              <a:t> hotel. </a:t>
            </a:r>
            <a:r>
              <a:rPr lang="en-ID" sz="1200" b="0" i="0" dirty="0" err="1">
                <a:solidFill>
                  <a:srgbClr val="000000"/>
                </a:solidFill>
                <a:effectLst/>
                <a:latin typeface="Times New Roman" panose="02020603050405020304" pitchFamily="18" charset="0"/>
                <a:cs typeface="Times New Roman" panose="02020603050405020304" pitchFamily="18" charset="0"/>
              </a:rPr>
              <a:t>Untuk</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asumsi</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sementara</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penyebab</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pembatalan</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dengan</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lead_time</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diatas</a:t>
            </a:r>
            <a:r>
              <a:rPr lang="en-ID" sz="1200" b="0" i="0" dirty="0">
                <a:solidFill>
                  <a:srgbClr val="000000"/>
                </a:solidFill>
                <a:effectLst/>
                <a:latin typeface="Times New Roman" panose="02020603050405020304" pitchFamily="18" charset="0"/>
                <a:cs typeface="Times New Roman" panose="02020603050405020304" pitchFamily="18" charset="0"/>
              </a:rPr>
              <a:t> 1 jam </a:t>
            </a:r>
            <a:r>
              <a:rPr lang="en-ID" sz="1200" b="0" i="0" dirty="0" err="1">
                <a:solidFill>
                  <a:srgbClr val="000000"/>
                </a:solidFill>
                <a:effectLst/>
                <a:latin typeface="Times New Roman" panose="02020603050405020304" pitchFamily="18" charset="0"/>
                <a:cs typeface="Times New Roman" panose="02020603050405020304" pitchFamily="18" charset="0"/>
              </a:rPr>
              <a:t>adalah</a:t>
            </a:r>
            <a:r>
              <a:rPr lang="en-ID" sz="1200" b="0" i="0" dirty="0">
                <a:solidFill>
                  <a:srgbClr val="000000"/>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ID" sz="1200" b="0" i="0" dirty="0">
                <a:solidFill>
                  <a:srgbClr val="000000"/>
                </a:solidFill>
                <a:effectLst/>
                <a:latin typeface="Times New Roman" panose="02020603050405020304" pitchFamily="18" charset="0"/>
                <a:cs typeface="Times New Roman" panose="02020603050405020304" pitchFamily="18" charset="0"/>
              </a:rPr>
              <a:t>Strategi </a:t>
            </a:r>
            <a:r>
              <a:rPr lang="en-ID" sz="1200" b="0" i="0" dirty="0" err="1">
                <a:solidFill>
                  <a:srgbClr val="000000"/>
                </a:solidFill>
                <a:effectLst/>
                <a:latin typeface="Times New Roman" panose="02020603050405020304" pitchFamily="18" charset="0"/>
                <a:cs typeface="Times New Roman" panose="02020603050405020304" pitchFamily="18" charset="0"/>
              </a:rPr>
              <a:t>Pemasaran</a:t>
            </a:r>
            <a:endParaRPr lang="en-ID" sz="1200"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D" sz="1200" b="0" i="0" dirty="0" err="1">
                <a:solidFill>
                  <a:srgbClr val="000000"/>
                </a:solidFill>
                <a:effectLst/>
                <a:latin typeface="Times New Roman" panose="02020603050405020304" pitchFamily="18" charset="0"/>
                <a:cs typeface="Times New Roman" panose="02020603050405020304" pitchFamily="18" charset="0"/>
              </a:rPr>
              <a:t>Perencanaan</a:t>
            </a:r>
            <a:r>
              <a:rPr lang="en-ID" sz="1200" b="0" i="0" dirty="0">
                <a:solidFill>
                  <a:srgbClr val="000000"/>
                </a:solidFill>
                <a:effectLst/>
                <a:latin typeface="Times New Roman" panose="02020603050405020304" pitchFamily="18" charset="0"/>
                <a:cs typeface="Times New Roman" panose="02020603050405020304" pitchFamily="18" charset="0"/>
              </a:rPr>
              <a:t> </a:t>
            </a:r>
            <a:r>
              <a:rPr lang="en-ID" sz="1200" b="0" i="0" dirty="0" err="1">
                <a:solidFill>
                  <a:srgbClr val="000000"/>
                </a:solidFill>
                <a:effectLst/>
                <a:latin typeface="Times New Roman" panose="02020603050405020304" pitchFamily="18" charset="0"/>
                <a:cs typeface="Times New Roman" panose="02020603050405020304" pitchFamily="18" charset="0"/>
              </a:rPr>
              <a:t>Ketersediaan</a:t>
            </a:r>
            <a:r>
              <a:rPr lang="en-ID" sz="1200" b="0" i="0" dirty="0">
                <a:solidFill>
                  <a:srgbClr val="000000"/>
                </a:solidFill>
                <a:effectLst/>
                <a:latin typeface="Times New Roman" panose="02020603050405020304" pitchFamily="18" charset="0"/>
                <a:cs typeface="Times New Roman" panose="02020603050405020304" pitchFamily="18" charset="0"/>
              </a:rPr>
              <a:t> Kamar</a:t>
            </a:r>
          </a:p>
          <a:p>
            <a:endParaRPr lang="en-ID" sz="1200" dirty="0">
              <a:latin typeface="Times New Roman" panose="02020603050405020304" pitchFamily="18" charset="0"/>
              <a:cs typeface="Times New Roman" panose="02020603050405020304" pitchFamily="18" charset="0"/>
            </a:endParaRPr>
          </a:p>
        </p:txBody>
      </p:sp>
      <p:sp>
        <p:nvSpPr>
          <p:cNvPr id="4" name="Google Shape;115;p27">
            <a:extLst>
              <a:ext uri="{FF2B5EF4-FFF2-40B4-BE49-F238E27FC236}">
                <a16:creationId xmlns:a16="http://schemas.microsoft.com/office/drawing/2014/main" id="{05494260-0607-8B1D-2C39-F48734AA9F7A}"/>
              </a:ext>
            </a:extLst>
          </p:cNvPr>
          <p:cNvSpPr txBox="1"/>
          <p:nvPr/>
        </p:nvSpPr>
        <p:spPr>
          <a:xfrm>
            <a:off x="4475253" y="4684375"/>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35070650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456</Words>
  <Application>Microsoft Office PowerPoint</Application>
  <PresentationFormat>On-screen Show (16:9)</PresentationFormat>
  <Paragraphs>31</Paragraphs>
  <Slides>8</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Times New Roman</vt:lpstr>
      <vt:lpstr>Söhne</vt:lpstr>
      <vt:lpstr>Arial</vt:lpstr>
      <vt:lpstr>Roboto</vt:lpstr>
      <vt:lpstr>Dosis</vt:lpstr>
      <vt:lpstr>Simple Light</vt:lpstr>
      <vt:lpstr>Simple Light</vt:lpstr>
      <vt:lpstr>Investigate Business Hotel using Data Visualization </vt:lpstr>
      <vt:lpstr>Overview</vt:lpstr>
      <vt:lpstr>PowerPoint Presentation</vt:lpstr>
      <vt:lpstr>PowerPoint Presentation</vt:lpstr>
      <vt:lpstr>PowerPoint Presentation</vt:lpstr>
      <vt:lpstr>Monthly Hotel Booking Analysis Based on Hotel Type</vt:lpstr>
      <vt:lpstr>PowerPoint Presentation</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Nurul Ilahi</cp:lastModifiedBy>
  <cp:revision>6</cp:revision>
  <dcterms:modified xsi:type="dcterms:W3CDTF">2023-06-14T06:28:20Z</dcterms:modified>
</cp:coreProperties>
</file>